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256" r:id="rId3"/>
    <p:sldId id="262" r:id="rId4"/>
    <p:sldId id="258" r:id="rId5"/>
    <p:sldId id="259" r:id="rId6"/>
    <p:sldId id="260" r:id="rId7"/>
    <p:sldId id="361" r:id="rId8"/>
    <p:sldId id="265" r:id="rId9"/>
    <p:sldId id="365" r:id="rId10"/>
    <p:sldId id="268" r:id="rId11"/>
    <p:sldId id="366" r:id="rId12"/>
    <p:sldId id="267" r:id="rId13"/>
    <p:sldId id="270" r:id="rId14"/>
    <p:sldId id="263" r:id="rId15"/>
    <p:sldId id="266" r:id="rId16"/>
    <p:sldId id="269" r:id="rId17"/>
    <p:sldId id="271" r:id="rId18"/>
    <p:sldId id="272" r:id="rId19"/>
    <p:sldId id="273" r:id="rId20"/>
    <p:sldId id="274" r:id="rId21"/>
    <p:sldId id="275" r:id="rId22"/>
    <p:sldId id="279" r:id="rId23"/>
    <p:sldId id="277" r:id="rId24"/>
    <p:sldId id="282" r:id="rId25"/>
    <p:sldId id="283" r:id="rId26"/>
    <p:sldId id="284" r:id="rId27"/>
    <p:sldId id="285" r:id="rId28"/>
    <p:sldId id="287" r:id="rId29"/>
    <p:sldId id="291" r:id="rId30"/>
    <p:sldId id="293" r:id="rId31"/>
    <p:sldId id="309" r:id="rId32"/>
    <p:sldId id="310" r:id="rId33"/>
    <p:sldId id="295" r:id="rId34"/>
    <p:sldId id="292" r:id="rId35"/>
    <p:sldId id="289" r:id="rId36"/>
    <p:sldId id="296" r:id="rId37"/>
    <p:sldId id="297" r:id="rId38"/>
    <p:sldId id="298" r:id="rId39"/>
    <p:sldId id="299" r:id="rId40"/>
    <p:sldId id="290" r:id="rId41"/>
    <p:sldId id="300" r:id="rId42"/>
    <p:sldId id="288" r:id="rId43"/>
    <p:sldId id="301" r:id="rId44"/>
    <p:sldId id="302" r:id="rId45"/>
    <p:sldId id="303" r:id="rId46"/>
    <p:sldId id="304" r:id="rId47"/>
    <p:sldId id="305" r:id="rId48"/>
    <p:sldId id="306" r:id="rId49"/>
    <p:sldId id="326" r:id="rId50"/>
    <p:sldId id="314" r:id="rId51"/>
    <p:sldId id="311" r:id="rId52"/>
    <p:sldId id="315" r:id="rId53"/>
    <p:sldId id="313" r:id="rId54"/>
    <p:sldId id="321" r:id="rId55"/>
    <p:sldId id="322" r:id="rId56"/>
    <p:sldId id="324" r:id="rId57"/>
    <p:sldId id="325" r:id="rId58"/>
    <p:sldId id="317" r:id="rId59"/>
    <p:sldId id="318" r:id="rId60"/>
    <p:sldId id="316" r:id="rId61"/>
    <p:sldId id="319" r:id="rId62"/>
    <p:sldId id="328" r:id="rId63"/>
    <p:sldId id="323" r:id="rId64"/>
    <p:sldId id="331" r:id="rId65"/>
    <p:sldId id="329" r:id="rId66"/>
    <p:sldId id="327" r:id="rId67"/>
    <p:sldId id="335" r:id="rId68"/>
    <p:sldId id="367" r:id="rId69"/>
    <p:sldId id="342" r:id="rId70"/>
    <p:sldId id="343" r:id="rId71"/>
    <p:sldId id="334" r:id="rId72"/>
    <p:sldId id="340" r:id="rId73"/>
    <p:sldId id="337" r:id="rId74"/>
    <p:sldId id="338" r:id="rId75"/>
    <p:sldId id="341" r:id="rId76"/>
    <p:sldId id="346" r:id="rId77"/>
    <p:sldId id="362" r:id="rId78"/>
    <p:sldId id="347" r:id="rId79"/>
    <p:sldId id="363" r:id="rId80"/>
    <p:sldId id="349" r:id="rId81"/>
    <p:sldId id="348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9" r:id="rId93"/>
    <p:sldId id="368" r:id="rId9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8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9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838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2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26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684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30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571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70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040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726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CBFB-8FBE-4062-AF67-24669711D80F}" type="datetimeFigureOut">
              <a:rPr lang="fa-IR" smtClean="0"/>
              <a:t>01/04/1442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DDB7-15AC-4E9C-A475-AAE6AEFF30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87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8999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latin typeface="Algerian" panose="04020705040A02060702" pitchFamily="82" charset="0"/>
              </a:rPr>
              <a:t>بسم اله الرحمن الرحیم</a:t>
            </a:r>
            <a:endParaRPr lang="fa-IR" sz="6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3" y="940158"/>
            <a:ext cx="8718998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34854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osmolality</a:t>
            </a:r>
            <a:r>
              <a:rPr lang="en-US" dirty="0">
                <a:latin typeface="Arial Black" panose="020B0A04020102020204" pitchFamily="34" charset="0"/>
              </a:rPr>
              <a:t>:</a:t>
            </a:r>
            <a:r>
              <a:rPr lang="en-US" dirty="0" smtClean="0"/>
              <a:t> </a:t>
            </a:r>
            <a:r>
              <a:rPr lang="en-US" sz="4000" b="1" dirty="0" smtClean="0"/>
              <a:t>number of moles of a chemical compound that contributes to the solutions osmotic pressure and is expressed as  </a:t>
            </a:r>
            <a:r>
              <a:rPr lang="en-US" sz="4000" b="1" dirty="0" err="1" smtClean="0"/>
              <a:t>mosm</a:t>
            </a:r>
            <a:r>
              <a:rPr lang="en-US" sz="4000" b="1" dirty="0" smtClean="0"/>
              <a:t>/kg of water.</a:t>
            </a:r>
            <a:br>
              <a:rPr lang="en-US" sz="4000" b="1" dirty="0" smtClean="0"/>
            </a:br>
            <a:r>
              <a:rPr lang="en-US" sz="4000" b="1" dirty="0" smtClean="0">
                <a:latin typeface="Arial Black" panose="020B0A04020102020204" pitchFamily="34" charset="0"/>
              </a:rPr>
              <a:t>Plasma osmolality:</a:t>
            </a:r>
            <a:r>
              <a:rPr lang="en-US" sz="2800" b="1" dirty="0" smtClean="0">
                <a:latin typeface="Arial Black" panose="020B0A04020102020204" pitchFamily="34" charset="0"/>
              </a:rPr>
              <a:t> determined largely by sodium salt.</a:t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r>
              <a:rPr lang="en-US" sz="2800" b="1" dirty="0" smtClean="0">
                <a:latin typeface="Arial Black" panose="020B0A04020102020204" pitchFamily="34" charset="0"/>
              </a:rPr>
              <a:t>Normal plasma osmolality: 275-295  </a:t>
            </a:r>
            <a:r>
              <a:rPr lang="en-US" sz="2800" b="1" dirty="0" err="1" smtClean="0">
                <a:latin typeface="Arial Black" panose="020B0A04020102020204" pitchFamily="34" charset="0"/>
              </a:rPr>
              <a:t>mosm</a:t>
            </a:r>
            <a:r>
              <a:rPr lang="en-US" sz="2800" b="1" dirty="0" smtClean="0">
                <a:latin typeface="Arial Black" panose="020B0A04020102020204" pitchFamily="34" charset="0"/>
              </a:rPr>
              <a:t>/kg</a:t>
            </a:r>
            <a:endParaRPr lang="fa-I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2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339404"/>
            <a:ext cx="10612191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1558344"/>
            <a:ext cx="10097037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1171977"/>
            <a:ext cx="10496281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1880314"/>
            <a:ext cx="8461419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682580"/>
            <a:ext cx="9594761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270456"/>
            <a:ext cx="9942490" cy="57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785612"/>
            <a:ext cx="8551572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1" y="656823"/>
            <a:ext cx="7946264" cy="5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Fluid and Electrolyte</a:t>
            </a:r>
            <a:endParaRPr lang="fa-IR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soltanain</a:t>
            </a:r>
            <a:endParaRPr lang="en-US" dirty="0" smtClean="0"/>
          </a:p>
          <a:p>
            <a:r>
              <a:rPr lang="en-US" dirty="0" smtClean="0"/>
              <a:t>anesthesiologist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90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592429"/>
            <a:ext cx="9144000" cy="5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81062"/>
            <a:ext cx="57435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11771290" cy="69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270457"/>
            <a:ext cx="9259910" cy="62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437882"/>
            <a:ext cx="11256135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1066"/>
            <a:ext cx="10174309" cy="52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511379"/>
            <a:ext cx="8165205" cy="20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970468"/>
            <a:ext cx="9646277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2176530"/>
            <a:ext cx="11419268" cy="2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777285"/>
            <a:ext cx="9672033" cy="2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107584"/>
            <a:ext cx="7675808" cy="42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0" y="2519475"/>
            <a:ext cx="8899300" cy="28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643944"/>
            <a:ext cx="9981127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6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120463"/>
            <a:ext cx="11101587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4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566670"/>
            <a:ext cx="11281893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15910"/>
            <a:ext cx="10947042" cy="67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4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081825"/>
            <a:ext cx="9852337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8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708338"/>
            <a:ext cx="11075831" cy="5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1970468"/>
            <a:ext cx="11281893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236372"/>
            <a:ext cx="11475076" cy="48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4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682580"/>
            <a:ext cx="11590986" cy="49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3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0" y="1068946"/>
            <a:ext cx="8152327" cy="3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76518"/>
            <a:ext cx="11565228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236372"/>
            <a:ext cx="10290220" cy="30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29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1803042"/>
            <a:ext cx="10264462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7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017431"/>
            <a:ext cx="11462197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8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1416676"/>
            <a:ext cx="10985678" cy="36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1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1146219"/>
            <a:ext cx="10084158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2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2073499"/>
            <a:ext cx="11256135" cy="19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9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1030310"/>
            <a:ext cx="10959921" cy="44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3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7" y="2581156"/>
            <a:ext cx="512516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2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167424"/>
            <a:ext cx="9929611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8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1081824"/>
            <a:ext cx="8332631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798490"/>
            <a:ext cx="8384145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3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1017431"/>
            <a:ext cx="7959143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1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334851"/>
            <a:ext cx="8590207" cy="6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8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798490"/>
            <a:ext cx="10483403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2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0"/>
            <a:ext cx="84742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25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991673"/>
            <a:ext cx="8113689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1223493"/>
            <a:ext cx="10444766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5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218941"/>
            <a:ext cx="10148552" cy="63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4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695459"/>
            <a:ext cx="9053848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4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0" y="515155"/>
            <a:ext cx="9787942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339402"/>
            <a:ext cx="10934163" cy="48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296214"/>
            <a:ext cx="5679583" cy="62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103031"/>
            <a:ext cx="6272011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528034"/>
            <a:ext cx="11887200" cy="54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270456"/>
            <a:ext cx="10444766" cy="62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1249251"/>
            <a:ext cx="9337183" cy="37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18940"/>
            <a:ext cx="9659155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734096"/>
            <a:ext cx="10097037" cy="50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412124"/>
            <a:ext cx="11217498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431427"/>
            <a:ext cx="10959922" cy="31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6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83" y="1056069"/>
            <a:ext cx="7302321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540914"/>
            <a:ext cx="9156879" cy="58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257577"/>
            <a:ext cx="754701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901521"/>
            <a:ext cx="9684912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5610"/>
            <a:ext cx="10702343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506828"/>
            <a:ext cx="9762186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888642"/>
            <a:ext cx="10818253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0"/>
            <a:ext cx="105220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87"/>
            <a:ext cx="10515600" cy="3477296"/>
          </a:xfrm>
        </p:spPr>
        <p:txBody>
          <a:bodyPr>
            <a:normAutofit/>
          </a:bodyPr>
          <a:lstStyle/>
          <a:p>
            <a:r>
              <a:rPr lang="en-US" sz="5400" b="1" dirty="0"/>
              <a:t>Intravenous Fluids: Composition</a:t>
            </a:r>
            <a:br>
              <a:rPr lang="en-US" sz="5400" b="1" dirty="0"/>
            </a:br>
            <a:r>
              <a:rPr lang="en-US" sz="5400" b="1" dirty="0"/>
              <a:t>and Indications</a:t>
            </a:r>
            <a:endParaRPr lang="fa-IR" sz="5400" b="1" dirty="0"/>
          </a:p>
        </p:txBody>
      </p:sp>
    </p:spTree>
    <p:extLst>
      <p:ext uri="{BB962C8B-B14F-4D97-AF65-F5344CB8AC3E}">
        <p14:creationId xmlns:p14="http://schemas.microsoft.com/office/powerpoint/2010/main" val="24242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15" y="695459"/>
            <a:ext cx="9767827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490"/>
            <a:ext cx="10212946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0"/>
            <a:ext cx="92083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490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ELECTROLYTES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000" b="1" dirty="0" smtClean="0"/>
              <a:t>Cations : positive  charge</a:t>
            </a:r>
            <a:br>
              <a:rPr lang="en-US" sz="4000" b="1" dirty="0" smtClean="0"/>
            </a:br>
            <a:r>
              <a:rPr lang="en-US" sz="4000" b="1" dirty="0" smtClean="0"/>
              <a:t>Anions : negative  charge</a:t>
            </a:r>
            <a:br>
              <a:rPr lang="en-US" sz="4000" b="1" dirty="0" smtClean="0"/>
            </a:br>
            <a:r>
              <a:rPr lang="en-US" sz="4000" b="1" dirty="0" smtClean="0"/>
              <a:t>Cations : sodium, potassium , magnesium and hydrogen ions and …</a:t>
            </a:r>
            <a:br>
              <a:rPr lang="en-US" sz="4000" b="1" dirty="0" smtClean="0"/>
            </a:br>
            <a:r>
              <a:rPr lang="en-US" sz="4000" b="1" dirty="0" smtClean="0"/>
              <a:t>Anions : chloride , Bicarbonate, Sulfate, Phosphate</a:t>
            </a:r>
            <a:br>
              <a:rPr lang="en-US" sz="4000" b="1" dirty="0" smtClean="0"/>
            </a:br>
            <a:r>
              <a:rPr lang="en-US" sz="4000" b="1" dirty="0" smtClean="0"/>
              <a:t> and …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5535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852768"/>
            <a:ext cx="10251583" cy="47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321972"/>
            <a:ext cx="10637948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11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815921"/>
            <a:ext cx="8759085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08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1609860"/>
            <a:ext cx="11011436" cy="28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842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867436"/>
            <a:ext cx="11912958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669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446986"/>
            <a:ext cx="11681137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02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017431"/>
            <a:ext cx="10779617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2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918952"/>
            <a:ext cx="11204619" cy="3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4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437882"/>
            <a:ext cx="11269014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48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566670"/>
            <a:ext cx="11706896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8" y="656823"/>
            <a:ext cx="8886422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40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442434"/>
            <a:ext cx="11513712" cy="35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0"/>
            <a:ext cx="10728101" cy="49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763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REFRENCES: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>1.prem  </a:t>
            </a:r>
            <a:r>
              <a:rPr lang="en-US" sz="2000" b="1" dirty="0" err="1" smtClean="0">
                <a:latin typeface="Arial Black" panose="020B0A04020102020204" pitchFamily="34" charset="0"/>
              </a:rPr>
              <a:t>kumar</a:t>
            </a:r>
            <a:r>
              <a:rPr lang="en-US" sz="2000" b="1" dirty="0" smtClean="0">
                <a:latin typeface="Arial Black" panose="020B0A04020102020204" pitchFamily="34" charset="0"/>
              </a:rPr>
              <a:t> et a l: ICU manual, 2017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>2.</a:t>
            </a:r>
            <a:r>
              <a:rPr lang="en-US" b="1" dirty="0"/>
              <a:t> </a:t>
            </a:r>
            <a:r>
              <a:rPr lang="en-US" sz="2000" b="1" dirty="0">
                <a:latin typeface="Arial Black" panose="020B0A04020102020204" pitchFamily="34" charset="0"/>
              </a:rPr>
              <a:t>Richard S. </a:t>
            </a:r>
            <a:r>
              <a:rPr lang="en-US" sz="2000" b="1" dirty="0" smtClean="0">
                <a:latin typeface="Arial Black" panose="020B0A04020102020204" pitchFamily="34" charset="0"/>
              </a:rPr>
              <a:t>Irwin, Craig </a:t>
            </a:r>
            <a:r>
              <a:rPr lang="en-US" sz="2000" b="1" dirty="0">
                <a:latin typeface="Arial Black" panose="020B0A04020102020204" pitchFamily="34" charset="0"/>
              </a:rPr>
              <a:t>M. Lilly</a:t>
            </a:r>
            <a:r>
              <a:rPr lang="en-US" sz="1050" b="1" dirty="0" smtClean="0">
                <a:latin typeface="Arial Black" panose="020B0A04020102020204" pitchFamily="34" charset="0"/>
              </a:rPr>
              <a:t> </a:t>
            </a:r>
            <a:r>
              <a:rPr lang="en-US" sz="2000" b="1" dirty="0" smtClean="0">
                <a:latin typeface="Arial Black" panose="020B0A04020102020204" pitchFamily="34" charset="0"/>
              </a:rPr>
              <a:t>et al : intensive care medicine , eighth edition 2018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>3.</a:t>
            </a:r>
            <a:r>
              <a:rPr lang="en-US" b="1" i="1" dirty="0"/>
              <a:t> </a:t>
            </a:r>
            <a:r>
              <a:rPr lang="en-US" sz="2000" b="1" i="1" dirty="0">
                <a:latin typeface="Arial Black" panose="020B0A04020102020204" pitchFamily="34" charset="0"/>
              </a:rPr>
              <a:t>Paul L. </a:t>
            </a:r>
            <a:r>
              <a:rPr lang="en-US" sz="2000" b="1" i="1" dirty="0" smtClean="0">
                <a:latin typeface="Arial Black" panose="020B0A04020102020204" pitchFamily="34" charset="0"/>
              </a:rPr>
              <a:t>Marino :The ICU book, 2014</a:t>
            </a:r>
            <a:br>
              <a:rPr lang="en-US" sz="2000" b="1" i="1" dirty="0" smtClean="0">
                <a:latin typeface="Arial Black" panose="020B0A04020102020204" pitchFamily="34" charset="0"/>
              </a:rPr>
            </a:br>
            <a:r>
              <a:rPr lang="en-US" sz="2000" b="1" i="1" dirty="0">
                <a:latin typeface="Arial Black" panose="020B0A04020102020204" pitchFamily="34" charset="0"/>
              </a:rPr>
              <a:t/>
            </a:r>
            <a:br>
              <a:rPr lang="en-US" sz="2000" b="1" i="1" dirty="0">
                <a:latin typeface="Arial Black" panose="020B0A04020102020204" pitchFamily="34" charset="0"/>
              </a:rPr>
            </a:br>
            <a:r>
              <a:rPr lang="en-US" sz="2000" b="1" i="1" dirty="0" smtClean="0">
                <a:latin typeface="Arial Black" panose="020B0A04020102020204" pitchFamily="34" charset="0"/>
              </a:rPr>
              <a:t>4.</a:t>
            </a:r>
            <a:r>
              <a:rPr lang="en-US" dirty="0"/>
              <a:t> </a:t>
            </a:r>
            <a:r>
              <a:rPr lang="en-US" sz="2000" dirty="0">
                <a:latin typeface="Arial Black" panose="020B0A04020102020204" pitchFamily="34" charset="0"/>
              </a:rPr>
              <a:t>Ronald D. </a:t>
            </a:r>
            <a:r>
              <a:rPr lang="en-US" sz="2000" dirty="0" smtClean="0">
                <a:latin typeface="Arial Black" panose="020B0A04020102020204" pitchFamily="34" charset="0"/>
              </a:rPr>
              <a:t>Miller,</a:t>
            </a:r>
            <a:r>
              <a:rPr lang="en-US" dirty="0"/>
              <a:t> </a:t>
            </a:r>
            <a:r>
              <a:rPr lang="en-US" sz="2000" dirty="0">
                <a:latin typeface="Arial Black" panose="020B0A04020102020204" pitchFamily="34" charset="0"/>
              </a:rPr>
              <a:t>Neal H. </a:t>
            </a:r>
            <a:r>
              <a:rPr lang="en-US" sz="2000" dirty="0" smtClean="0">
                <a:latin typeface="Arial Black" panose="020B0A04020102020204" pitchFamily="34" charset="0"/>
              </a:rPr>
              <a:t>Cohen, et al</a:t>
            </a:r>
            <a:r>
              <a:rPr lang="en-US" sz="2000" dirty="0">
                <a:latin typeface="Arial Black" panose="020B0A04020102020204" pitchFamily="34" charset="0"/>
              </a:rPr>
              <a:t>:</a:t>
            </a:r>
            <a:r>
              <a:rPr lang="en-US" sz="1050" dirty="0" smtClean="0">
                <a:latin typeface="Arial Black" panose="020B0A04020102020204" pitchFamily="34" charset="0"/>
              </a:rPr>
              <a:t> </a:t>
            </a:r>
            <a:r>
              <a:rPr lang="en-US" sz="2000" i="1" dirty="0" smtClean="0">
                <a:latin typeface="Arial Black" panose="020B0A04020102020204" pitchFamily="34" charset="0"/>
              </a:rPr>
              <a:t>Miller’s Anesthesia,</a:t>
            </a:r>
            <a:r>
              <a:rPr lang="en-US" dirty="0"/>
              <a:t> </a:t>
            </a:r>
            <a:r>
              <a:rPr lang="en-US" sz="1800" dirty="0">
                <a:latin typeface="Arial Black" panose="020B0A04020102020204" pitchFamily="34" charset="0"/>
              </a:rPr>
              <a:t>EIGHTH </a:t>
            </a:r>
            <a:r>
              <a:rPr lang="en-US" sz="1800" dirty="0" smtClean="0">
                <a:latin typeface="Arial Black" panose="020B0A04020102020204" pitchFamily="34" charset="0"/>
              </a:rPr>
              <a:t>EDITION,2015</a:t>
            </a:r>
            <a:endParaRPr lang="fa-IR" sz="1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751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460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rial Black" panose="020B0A04020102020204" pitchFamily="34" charset="0"/>
              </a:rPr>
              <a:t>THE END</a:t>
            </a:r>
            <a:endParaRPr lang="fa-IR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5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43</Words>
  <Application>Microsoft Office PowerPoint</Application>
  <PresentationFormat>Widescreen</PresentationFormat>
  <Paragraphs>9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Algerian</vt:lpstr>
      <vt:lpstr>Arial</vt:lpstr>
      <vt:lpstr>Arial Black</vt:lpstr>
      <vt:lpstr>Calibri</vt:lpstr>
      <vt:lpstr>Calibri Light</vt:lpstr>
      <vt:lpstr>Times New Roman</vt:lpstr>
      <vt:lpstr>Office Theme</vt:lpstr>
      <vt:lpstr>بسم اله الرحمن الرحیم</vt:lpstr>
      <vt:lpstr>Fluid and Electrolyte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ELECTROLYTES Cations : positive  charge Anions : negative  charge Cations : sodium, potassium , magnesium and hydrogen ions and … Anions : chloride , Bicarbonate, Sulfate, Phosphate  and …</vt:lpstr>
      <vt:lpstr>PowerPoint Presentation</vt:lpstr>
      <vt:lpstr>PowerPoint Presentation</vt:lpstr>
      <vt:lpstr>osmolality: number of moles of a chemical compound that contributes to the solutions osmotic pressure and is expressed as  mosm/kg of water. Plasma osmolality: determined largely by sodium salt. Normal plasma osmolality: 275-295  mosm/kg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Intravenous Fluids: Composition and 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REFRENCES: 1.prem  kumar et a l: ICU manual, 2017 2. Richard S. Irwin, Craig M. Lilly et al : intensive care medicine , eighth edition 2018 3. Paul L. Marino :The ICU book, 2014  4. Ronald D. Miller, Neal H. Cohen, et al: Miller’s Anesthesia, EIGHTH EDITION,2015</vt:lpstr>
      <vt:lpstr>THE END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PARSIAN</cp:lastModifiedBy>
  <cp:revision>103</cp:revision>
  <dcterms:created xsi:type="dcterms:W3CDTF">2020-11-02T16:10:59Z</dcterms:created>
  <dcterms:modified xsi:type="dcterms:W3CDTF">2020-11-15T23:55:39Z</dcterms:modified>
</cp:coreProperties>
</file>